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003" autoAdjust="0"/>
    <p:restoredTop sz="86970" autoAdjust="0"/>
  </p:normalViewPr>
  <p:slideViewPr>
    <p:cSldViewPr snapToGrid="0">
      <p:cViewPr varScale="1">
        <p:scale>
          <a:sx n="65" d="100"/>
          <a:sy n="65" d="100"/>
        </p:scale>
        <p:origin x="716"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GB"/>
          </a:p>
        </p:txBody>
      </p:sp>
      <p:sp>
        <p:nvSpPr>
          <p:cNvPr id="3" name="מציין מיקום של תאריך 2"/>
          <p:cNvSpPr>
            <a:spLocks noGrp="1"/>
          </p:cNvSpPr>
          <p:nvPr>
            <p:ph type="dt" idx="1"/>
          </p:nvPr>
        </p:nvSpPr>
        <p:spPr>
          <a:xfrm>
            <a:off x="1588" y="0"/>
            <a:ext cx="2971800" cy="458788"/>
          </a:xfrm>
          <a:prstGeom prst="rect">
            <a:avLst/>
          </a:prstGeom>
        </p:spPr>
        <p:txBody>
          <a:bodyPr vert="horz" lIns="91440" tIns="45720" rIns="91440" bIns="45720" rtlCol="1"/>
          <a:lstStyle>
            <a:lvl1pPr algn="r">
              <a:defRPr sz="1200"/>
            </a:lvl1pPr>
          </a:lstStyle>
          <a:p>
            <a:fld id="{0CF85736-7623-47FD-AA37-D5375A391220}" type="datetimeFigureOut">
              <a:rPr lang="en-GB" smtClean="0"/>
              <a:t>04/02/2024</a:t>
            </a:fld>
            <a:endParaRPr lang="en-GB"/>
          </a:p>
        </p:txBody>
      </p:sp>
      <p:sp>
        <p:nvSpPr>
          <p:cNvPr id="4" name="מציין מיקום של תמונת שקופית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en-GB"/>
          </a:p>
        </p:txBody>
      </p:sp>
      <p:sp>
        <p:nvSpPr>
          <p:cNvPr id="5" name="מציין מיקום של הערו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6" name="מציין מיקום של כותרת תחתונה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GB"/>
          </a:p>
        </p:txBody>
      </p:sp>
      <p:sp>
        <p:nvSpPr>
          <p:cNvPr id="7" name="מציין מיקום של מספר שקופית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r">
              <a:defRPr sz="1200"/>
            </a:lvl1pPr>
          </a:lstStyle>
          <a:p>
            <a:fld id="{58DA7A7B-8510-4E90-8610-39E9FEB58C70}" type="slidenum">
              <a:rPr lang="en-GB" smtClean="0"/>
              <a:t>‹#›</a:t>
            </a:fld>
            <a:endParaRPr lang="en-GB"/>
          </a:p>
        </p:txBody>
      </p:sp>
    </p:spTree>
    <p:extLst>
      <p:ext uri="{BB962C8B-B14F-4D97-AF65-F5344CB8AC3E}">
        <p14:creationId xmlns:p14="http://schemas.microsoft.com/office/powerpoint/2010/main" val="265967311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sky.rogue.space/"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windy.com/?32.067,34.765,5"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במפגש הקודם התלמידים למדו על סופות ברקים וכיצד הן נוצרות וכן על תופעות ה־</a:t>
            </a:r>
            <a:r>
              <a:rPr lang="en-GB"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TLEs </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בהרחבה. התלמידים למדו על מטרות הניסוי ועל הסיבה של צילום תופעות ה־</a:t>
            </a:r>
            <a:r>
              <a:rPr lang="en-GB"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TLEs</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הן בהקשר המדעי והן בהקשר של מחקרֵי ההתחממות הגלובלית.</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2</a:t>
            </a:fld>
            <a:endParaRPr lang="en-GB"/>
          </a:p>
        </p:txBody>
      </p:sp>
    </p:spTree>
    <p:extLst>
      <p:ext uri="{BB962C8B-B14F-4D97-AF65-F5344CB8AC3E}">
        <p14:creationId xmlns:p14="http://schemas.microsoft.com/office/powerpoint/2010/main" val="36158323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גם אם לא הצלחנו לצלם את התופעות הללו, אין זה אומר שהן לא התרחשו! עצם התצפית היא חשובה כמו גם הלמידה ממה שעשינו עד כה. קחו לדוגמא את חברת</a:t>
            </a:r>
            <a:r>
              <a:rPr lang="en-US" sz="12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SpaceX </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חברת חלל פרטית אמריקאית המובילה כיום בתעשיית השיגורים לחלל. החברה עמדה על סף פשיטת רגל בעבר, לאחר ששלושה ניסיונות שהיא ערכה לשגר את טיל הפלקון נכשלו. בפעם הרביעית השיגור הצליח וכיום החברה היא המתקדמת ביותר בתחומה בעולם והיא מספקת שירותי תעבורה לתחנת החלל עבור נאס"א ועבור סוכנויות חלל נוספות. </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11</a:t>
            </a:fld>
            <a:endParaRPr lang="en-GB"/>
          </a:p>
        </p:txBody>
      </p:sp>
    </p:spTree>
    <p:extLst>
      <p:ext uri="{BB962C8B-B14F-4D97-AF65-F5344CB8AC3E}">
        <p14:creationId xmlns:p14="http://schemas.microsoft.com/office/powerpoint/2010/main" val="27991241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solidFill>
                  <a:srgbClr val="000000"/>
                </a:solidFill>
                <a:effectLst/>
                <a:ea typeface="Calibri" panose="020F0502020204030204" pitchFamily="34" charset="0"/>
                <a:cs typeface="Calibri" panose="020F0502020204030204" pitchFamily="34" charset="0"/>
              </a:rPr>
              <a:t>שלחו את התלמידים לבנות מחסה יציב למצלמה באופן יצירתי. נסו להשתמש בחומרים אקולוגיים!</a:t>
            </a:r>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12</a:t>
            </a:fld>
            <a:endParaRPr lang="en-GB"/>
          </a:p>
        </p:txBody>
      </p:sp>
    </p:spTree>
    <p:extLst>
      <p:ext uri="{BB962C8B-B14F-4D97-AF65-F5344CB8AC3E}">
        <p14:creationId xmlns:p14="http://schemas.microsoft.com/office/powerpoint/2010/main" val="3337508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effectLst/>
                <a:latin typeface="Calibri" panose="020F0502020204030204" pitchFamily="34" charset="0"/>
                <a:ea typeface="Calibri" panose="020F0502020204030204" pitchFamily="34" charset="0"/>
                <a:cs typeface="Calibri" panose="020F0502020204030204" pitchFamily="34" charset="0"/>
              </a:rPr>
              <a:t>הפניה לסרטון: לאורך השנים אסטרונאוטים צילמו גם דברים רבים בתוך תחנת החלל הבין־לאומית (החל מצדפים ועד לבובות שהביאו מכדור הארץ).</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3</a:t>
            </a:fld>
            <a:endParaRPr lang="en-GB"/>
          </a:p>
        </p:txBody>
      </p:sp>
    </p:spTree>
    <p:extLst>
      <p:ext uri="{BB962C8B-B14F-4D97-AF65-F5344CB8AC3E}">
        <p14:creationId xmlns:p14="http://schemas.microsoft.com/office/powerpoint/2010/main" val="3155617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solidFill>
                  <a:srgbClr val="000000"/>
                </a:solidFill>
                <a:effectLst/>
                <a:ea typeface="Calibri" panose="020F0502020204030204" pitchFamily="34" charset="0"/>
                <a:cs typeface="Calibri" panose="020F0502020204030204" pitchFamily="34" charset="0"/>
              </a:rPr>
              <a:t>לוויין מלאכותי הוא כל גוף מעשה אדם שנשלח לנוע במסלול סביב גֶרם שמיים (למשל סביב כדור הארץ). קיימים לוויינים לא מאוישים אשר מקיפים את כדור הארץ ולכל אחד מהם יש תפקיד שונה. תחנת החלל גם היא נחשבת לווין מלאכותי מאויש המקיף את כדור הארץ.</a:t>
            </a:r>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4</a:t>
            </a:fld>
            <a:endParaRPr lang="en-GB"/>
          </a:p>
        </p:txBody>
      </p:sp>
    </p:spTree>
    <p:extLst>
      <p:ext uri="{BB962C8B-B14F-4D97-AF65-F5344CB8AC3E}">
        <p14:creationId xmlns:p14="http://schemas.microsoft.com/office/powerpoint/2010/main" val="2371817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כיום אנחנו מסתמכים על לוויינים מסוגים שונים לביצוע משימות שונות: לווייני מזג אוויר משמשים כדי לעזור לִצפות באקלים ולחזות את מזג האוויר בכל רחבי העולם; לווייני תקשורת מעבירים שידורי רדיו וטלוויזיה; לווייני מיקום גלובלי (או </a:t>
            </a:r>
            <a:r>
              <a:rPr lang="en-GB"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GPS</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מסייעים למצוא את המיקום של כל נקודה על פני כדור הארץ ועוזרים לנו להגיע למחוז חפצנו. ישנם גם לווייני ריגול שעוזרים למדינות לִצפות במה שהאויבים שלהן עושים ולהשיג מודיעין.</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2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הידעתם?</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ניתן לראות כמה לוויינים נמצאים בכל זמן מסביב לכדור הארץ. היכנסו </a:t>
            </a:r>
            <a:r>
              <a:rPr lang="he-IL" sz="12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לקישור!</a:t>
            </a:r>
            <a:r>
              <a:rPr lang="en-GB"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(הצבעים האדומים מסמנים את הלוויינים).</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5</a:t>
            </a:fld>
            <a:endParaRPr lang="en-GB"/>
          </a:p>
        </p:txBody>
      </p:sp>
    </p:spTree>
    <p:extLst>
      <p:ext uri="{BB962C8B-B14F-4D97-AF65-F5344CB8AC3E}">
        <p14:creationId xmlns:p14="http://schemas.microsoft.com/office/powerpoint/2010/main" val="2635453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הפניה לסרטון הסבר. המטרה של השקף היא: 1. להראות לתלמידים שיש טלסקופים שגם מצלמים מן החלל, אבל הם מיועדים לצילום של תופעות אחרות, 2. להבין את תהליכי היווצרות היקום.</a:t>
            </a:r>
            <a:endParaRPr lang="he-IL" sz="1000" b="1"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6</a:t>
            </a:fld>
            <a:endParaRPr lang="en-GB"/>
          </a:p>
        </p:txBody>
      </p:sp>
    </p:spTree>
    <p:extLst>
      <p:ext uri="{BB962C8B-B14F-4D97-AF65-F5344CB8AC3E}">
        <p14:creationId xmlns:p14="http://schemas.microsoft.com/office/powerpoint/2010/main" val="1419612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Assistant" pitchFamily="2" charset="-79"/>
              </a:rPr>
              <a:t>התחזית מבוצעת ע"י הצלבה של מסלולים עתידיים של תחנת החלל עם תחזיות מטאורולוגיות לאזורים שבהם צפויה פעילות ברקים. ההצלבה של נתיב תחנת החלל עם המיקום הפוטנציאלי של סופות ברקים ב-36 השעות הקרובות מספקת לנאס"א (סוכנות החלל האמריקאית) רשימת יעדים שבהם יש הסתברות גבוהה לצפות בתופעות "שדוני הברקים". רשימת היעדים מועברת לאסטרונאוט עם הנחיות לגבי הצד שבו תתחולל הסופה (מימין או משמאל ביחס לנתיב של תחנת החלל).</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Assistant" pitchFamily="2" charset="-79"/>
              </a:rPr>
              <a:t>- הפניה למקור שבו ניתן לראות את מיקום תחנת החלל ואת מסלולה בזמן אמת.</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7</a:t>
            </a:fld>
            <a:endParaRPr lang="en-GB"/>
          </a:p>
        </p:txBody>
      </p:sp>
    </p:spTree>
    <p:extLst>
      <p:ext uri="{BB962C8B-B14F-4D97-AF65-F5344CB8AC3E}">
        <p14:creationId xmlns:p14="http://schemas.microsoft.com/office/powerpoint/2010/main" val="10094791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האזורים שבהם עתידות להתרחש סופות ברקים ניתנים לחיזוי ע"י שימוש בפרמטרים מטאורולוגיים שונים ובאמצעות מודלים מתקדמים לחיזוי מספר ימים קדימה. הפרמטרים כוללים: גובה פסגות הענן, יציבות אטמוספרית, כמות הלחות באוויר, נוכחות של סופות גדולות אחרות (למשל הוריקן) ועוד. כמובן, קיימים אזורים שמראש ההסתברות לחזות בהם בסופות ברקים היא גבוהה כי יש שם ברקים בתדירות גבוהה. כך במרכז אפריקה, בדרום אמריקה ובדרום מזרח אסיה (בעיקר באזורים הטרופיים בסמוך לקו המשווה).</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8</a:t>
            </a:fld>
            <a:endParaRPr lang="en-GB"/>
          </a:p>
        </p:txBody>
      </p:sp>
    </p:spTree>
    <p:extLst>
      <p:ext uri="{BB962C8B-B14F-4D97-AF65-F5344CB8AC3E}">
        <p14:creationId xmlns:p14="http://schemas.microsoft.com/office/powerpoint/2010/main" val="8302158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חלקו את הכיתה לקבוצות והיכנסו לאתר </a:t>
            </a:r>
            <a:r>
              <a:rPr lang="en-GB" sz="1200" u="sng" kern="100"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WINDY</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על כל קבוצה לבחור יום רצוי ואזור גאוגרפי (בונוס לקבוצה שבוחרת אזור שבו יש הסתברות גבוהה להיווצרות סופות ברקים), ולהציג את התחזית הצפויה בו לשאר הכיתה. אתגרו את התלמידים להציג את התחזית בצורה מדויקת ויצירתית!</a:t>
            </a:r>
          </a:p>
          <a:p>
            <a:pPr marL="0" marR="0" lvl="0" indent="0" algn="r" defTabSz="914400" rtl="1" eaLnBrk="1" fontAlgn="auto" latinLnBrk="0" hangingPunct="1">
              <a:lnSpc>
                <a:spcPct val="100000"/>
              </a:lnSpc>
              <a:spcBef>
                <a:spcPts val="0"/>
              </a:spcBef>
              <a:spcAft>
                <a:spcPts val="0"/>
              </a:spcAft>
              <a:buClrTx/>
              <a:buSzTx/>
              <a:buFontTx/>
              <a:buNone/>
              <a:tabLst/>
              <a:defRPr/>
            </a:pPr>
            <a:endPar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GB" sz="1200" kern="100" dirty="0">
                <a:effectLst/>
                <a:latin typeface="Calibri" panose="020F0502020204030204" pitchFamily="34" charset="0"/>
                <a:ea typeface="Calibri" panose="020F0502020204030204" pitchFamily="34" charset="0"/>
                <a:cs typeface="Arial" panose="020B0604020202020204" pitchFamily="34" charset="0"/>
              </a:rPr>
              <a:t>https://www.windy.com/?32.067,34.765,5</a:t>
            </a: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9</a:t>
            </a:fld>
            <a:endParaRPr lang="en-GB"/>
          </a:p>
        </p:txBody>
      </p:sp>
    </p:spTree>
    <p:extLst>
      <p:ext uri="{BB962C8B-B14F-4D97-AF65-F5344CB8AC3E}">
        <p14:creationId xmlns:p14="http://schemas.microsoft.com/office/powerpoint/2010/main" val="39248853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מה נדרש לניסוי: ראשית יש להתקין את התוכנה לפי המדריך המצורף; לאחר מכן יש להציב את המצלמה במקום מתאים תחת מחסה; לבסוף יש לעבור עם התלמידים על הצילומים ולנתח את הפרֵיימים עד שמאתרים את התופעה הרצויה.</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ניתן לחלק את הכיתה לקבוצות ולחלק לכל קבוצה קטעים מסרטים שצולמו ע"י הכיתה. כל קבוצה יכולה לנסות "לשווק" את הסרטון או את התמונה שהיא מנתחת כעת ולהפוך את זה לפסטיבל/תחרות בין התלמידים. לחלופין, לאחר שכּל קבוצה מאתרת ברק/שדון ברק/תופעה אחרת בסרטון, עליה למצוא לה שם, לבנות לה דגם ולהציג אותה בצורה יצירתית מול כל הכיתה או השכבה.</a:t>
            </a:r>
            <a:endParaRPr lang="en-GB" sz="1200"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58DA7A7B-8510-4E90-8610-39E9FEB58C70}" type="slidenum">
              <a:rPr lang="en-GB" smtClean="0"/>
              <a:t>10</a:t>
            </a:fld>
            <a:endParaRPr lang="en-GB"/>
          </a:p>
        </p:txBody>
      </p:sp>
    </p:spTree>
    <p:extLst>
      <p:ext uri="{BB962C8B-B14F-4D97-AF65-F5344CB8AC3E}">
        <p14:creationId xmlns:p14="http://schemas.microsoft.com/office/powerpoint/2010/main" val="34562590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9FCB4CF1-ED50-43DD-57F3-BF022C4DE4C6}"/>
              </a:ext>
            </a:extLst>
          </p:cNvPr>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endParaRPr lang="en-GB"/>
          </a:p>
        </p:txBody>
      </p:sp>
      <p:sp>
        <p:nvSpPr>
          <p:cNvPr id="3" name="כותרת משנה 2">
            <a:extLst>
              <a:ext uri="{FF2B5EF4-FFF2-40B4-BE49-F238E27FC236}">
                <a16:creationId xmlns:a16="http://schemas.microsoft.com/office/drawing/2014/main" id="{DCDA187E-3B29-725A-05A1-B73E405BE19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endParaRPr lang="en-GB"/>
          </a:p>
        </p:txBody>
      </p:sp>
      <p:sp>
        <p:nvSpPr>
          <p:cNvPr id="4" name="מציין מיקום של תאריך 3">
            <a:extLst>
              <a:ext uri="{FF2B5EF4-FFF2-40B4-BE49-F238E27FC236}">
                <a16:creationId xmlns:a16="http://schemas.microsoft.com/office/drawing/2014/main" id="{3E089B1B-5A37-AB09-DA0A-35C171AED4B2}"/>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43BC167F-7671-6FC0-68A5-C088D095FBFC}"/>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AECEB551-66A1-D32B-578D-E2E0FD8CE570}"/>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1829640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508611F8-7C5E-D93E-28D5-85D2D7BE2679}"/>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6E5987BD-5348-554C-6CDE-92E10BAF5558}"/>
              </a:ext>
            </a:extLst>
          </p:cNvPr>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B96DE90B-4AB7-8B56-4014-D7B0CEA1B30C}"/>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E49D33CD-A8FE-A4B9-F988-0B613B657CCE}"/>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2674CA1F-D39E-7434-9CC6-62B89F256745}"/>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2691102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a:extLst>
              <a:ext uri="{FF2B5EF4-FFF2-40B4-BE49-F238E27FC236}">
                <a16:creationId xmlns:a16="http://schemas.microsoft.com/office/drawing/2014/main" id="{298F1E1A-9B41-4D5A-7518-E37212D6E6F6}"/>
              </a:ext>
            </a:extLst>
          </p:cNvPr>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EEEC6C7C-4FEA-DC8B-9085-25EA3996B8B1}"/>
              </a:ext>
            </a:extLst>
          </p:cNvPr>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B7277794-24F6-DA88-AF3B-7558DF10FE46}"/>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3AF97CCF-AEEC-87B6-687A-B480EB14744E}"/>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8E3F9088-AEFA-3274-D7CA-345E9524EA72}"/>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1731416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785EA0A1-60F0-54BF-45E4-489AF4B4ECFB}"/>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1C9944B0-62BD-F361-1193-187577A24BCB}"/>
              </a:ext>
            </a:extLst>
          </p:cNvPr>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0C350E85-CC67-E61F-96D6-9960C7A65528}"/>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4B46DF92-C684-9AE9-6881-8F60780A23D7}"/>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054E7840-D5AB-575F-8882-51CE70C9039E}"/>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39848199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B1375DC2-EFCD-ADD1-3597-0D2B46DB8698}"/>
              </a:ext>
            </a:extLst>
          </p:cNvPr>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A988065E-06D1-CFDB-76E0-D55BC6C645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a:extLst>
              <a:ext uri="{FF2B5EF4-FFF2-40B4-BE49-F238E27FC236}">
                <a16:creationId xmlns:a16="http://schemas.microsoft.com/office/drawing/2014/main" id="{7044FA3B-F7F1-BAB7-9BAA-A52135A707BA}"/>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A74A293C-34A7-547C-A68E-03E3AB94D909}"/>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D767BA2E-4FC6-546D-4878-22B83FA9D7C1}"/>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306538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47C0B6FE-D160-3B89-3B70-A570C107CECA}"/>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B87BAB86-7DEA-3362-171A-98A9A74BC39C}"/>
              </a:ext>
            </a:extLst>
          </p:cNvPr>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תוכן 3">
            <a:extLst>
              <a:ext uri="{FF2B5EF4-FFF2-40B4-BE49-F238E27FC236}">
                <a16:creationId xmlns:a16="http://schemas.microsoft.com/office/drawing/2014/main" id="{F6CAC883-D9A5-3DE3-8492-0AC5D17CC80D}"/>
              </a:ext>
            </a:extLst>
          </p:cNvPr>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של תאריך 4">
            <a:extLst>
              <a:ext uri="{FF2B5EF4-FFF2-40B4-BE49-F238E27FC236}">
                <a16:creationId xmlns:a16="http://schemas.microsoft.com/office/drawing/2014/main" id="{305A8830-09D7-A74A-5B7E-4FB873522353}"/>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556589F9-6D68-094E-BC33-69457BB9B8BB}"/>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17AA06A4-C20B-C2C7-70EB-807D2DF6B24A}"/>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9944467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50A8E853-1F27-1946-E267-B17BC87F4DDA}"/>
              </a:ext>
            </a:extLst>
          </p:cNvPr>
          <p:cNvSpPr>
            <a:spLocks noGrp="1"/>
          </p:cNvSpPr>
          <p:nvPr>
            <p:ph type="title"/>
          </p:nvPr>
        </p:nvSpPr>
        <p:spPr>
          <a:xfrm>
            <a:off x="839788" y="365125"/>
            <a:ext cx="10515600" cy="1325563"/>
          </a:xfrm>
        </p:spPr>
        <p:txBody>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E832E5B2-DAF4-8FFE-AB2F-4CD154DAB6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a:extLst>
              <a:ext uri="{FF2B5EF4-FFF2-40B4-BE49-F238E27FC236}">
                <a16:creationId xmlns:a16="http://schemas.microsoft.com/office/drawing/2014/main" id="{665B0322-C76E-048C-A0E6-2987AC0C53C5}"/>
              </a:ext>
            </a:extLst>
          </p:cNvPr>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טקסט 4">
            <a:extLst>
              <a:ext uri="{FF2B5EF4-FFF2-40B4-BE49-F238E27FC236}">
                <a16:creationId xmlns:a16="http://schemas.microsoft.com/office/drawing/2014/main" id="{009B7B89-0B31-560E-7A56-28616C51323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a:extLst>
              <a:ext uri="{FF2B5EF4-FFF2-40B4-BE49-F238E27FC236}">
                <a16:creationId xmlns:a16="http://schemas.microsoft.com/office/drawing/2014/main" id="{50AA911E-D2C5-B67B-0417-F2F6E6C61DB8}"/>
              </a:ext>
            </a:extLst>
          </p:cNvPr>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7" name="מציין מיקום של תאריך 6">
            <a:extLst>
              <a:ext uri="{FF2B5EF4-FFF2-40B4-BE49-F238E27FC236}">
                <a16:creationId xmlns:a16="http://schemas.microsoft.com/office/drawing/2014/main" id="{BA63CB40-55A4-C11F-6EBC-DBDBB1603261}"/>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8" name="מציין מיקום של כותרת תחתונה 7">
            <a:extLst>
              <a:ext uri="{FF2B5EF4-FFF2-40B4-BE49-F238E27FC236}">
                <a16:creationId xmlns:a16="http://schemas.microsoft.com/office/drawing/2014/main" id="{0F9AD493-D7E4-5FB1-EBB3-3292ED20803E}"/>
              </a:ext>
            </a:extLst>
          </p:cNvPr>
          <p:cNvSpPr>
            <a:spLocks noGrp="1"/>
          </p:cNvSpPr>
          <p:nvPr>
            <p:ph type="ftr" sz="quarter" idx="11"/>
          </p:nvPr>
        </p:nvSpPr>
        <p:spPr/>
        <p:txBody>
          <a:bodyPr/>
          <a:lstStyle/>
          <a:p>
            <a:endParaRPr lang="en-GB"/>
          </a:p>
        </p:txBody>
      </p:sp>
      <p:sp>
        <p:nvSpPr>
          <p:cNvPr id="9" name="מציין מיקום של מספר שקופית 8">
            <a:extLst>
              <a:ext uri="{FF2B5EF4-FFF2-40B4-BE49-F238E27FC236}">
                <a16:creationId xmlns:a16="http://schemas.microsoft.com/office/drawing/2014/main" id="{95A4C94A-4742-E211-6BC9-ED61C0B178B2}"/>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302168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E906BC3F-7496-5163-893D-9AD1B57C2DA5}"/>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תאריך 2">
            <a:extLst>
              <a:ext uri="{FF2B5EF4-FFF2-40B4-BE49-F238E27FC236}">
                <a16:creationId xmlns:a16="http://schemas.microsoft.com/office/drawing/2014/main" id="{2FC56B3D-860C-EE1E-8B63-D755CF2EE7D2}"/>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4" name="מציין מיקום של כותרת תחתונה 3">
            <a:extLst>
              <a:ext uri="{FF2B5EF4-FFF2-40B4-BE49-F238E27FC236}">
                <a16:creationId xmlns:a16="http://schemas.microsoft.com/office/drawing/2014/main" id="{3AF77A6E-181C-B28E-ED31-786A7ECE58B5}"/>
              </a:ext>
            </a:extLst>
          </p:cNvPr>
          <p:cNvSpPr>
            <a:spLocks noGrp="1"/>
          </p:cNvSpPr>
          <p:nvPr>
            <p:ph type="ftr" sz="quarter" idx="11"/>
          </p:nvPr>
        </p:nvSpPr>
        <p:spPr/>
        <p:txBody>
          <a:bodyPr/>
          <a:lstStyle/>
          <a:p>
            <a:endParaRPr lang="en-GB"/>
          </a:p>
        </p:txBody>
      </p:sp>
      <p:sp>
        <p:nvSpPr>
          <p:cNvPr id="5" name="מציין מיקום של מספר שקופית 4">
            <a:extLst>
              <a:ext uri="{FF2B5EF4-FFF2-40B4-BE49-F238E27FC236}">
                <a16:creationId xmlns:a16="http://schemas.microsoft.com/office/drawing/2014/main" id="{772BB146-0443-AEAC-7781-747B0D5DDECB}"/>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717614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a:extLst>
              <a:ext uri="{FF2B5EF4-FFF2-40B4-BE49-F238E27FC236}">
                <a16:creationId xmlns:a16="http://schemas.microsoft.com/office/drawing/2014/main" id="{22197FA9-97F5-18EF-1869-6694AAEF82F9}"/>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3" name="מציין מיקום של כותרת תחתונה 2">
            <a:extLst>
              <a:ext uri="{FF2B5EF4-FFF2-40B4-BE49-F238E27FC236}">
                <a16:creationId xmlns:a16="http://schemas.microsoft.com/office/drawing/2014/main" id="{2D2020DF-E50A-6B0B-3E41-DF6C82CFE7BD}"/>
              </a:ext>
            </a:extLst>
          </p:cNvPr>
          <p:cNvSpPr>
            <a:spLocks noGrp="1"/>
          </p:cNvSpPr>
          <p:nvPr>
            <p:ph type="ftr" sz="quarter" idx="11"/>
          </p:nvPr>
        </p:nvSpPr>
        <p:spPr/>
        <p:txBody>
          <a:bodyPr/>
          <a:lstStyle/>
          <a:p>
            <a:endParaRPr lang="en-GB"/>
          </a:p>
        </p:txBody>
      </p:sp>
      <p:sp>
        <p:nvSpPr>
          <p:cNvPr id="4" name="מציין מיקום של מספר שקופית 3">
            <a:extLst>
              <a:ext uri="{FF2B5EF4-FFF2-40B4-BE49-F238E27FC236}">
                <a16:creationId xmlns:a16="http://schemas.microsoft.com/office/drawing/2014/main" id="{00D1D055-930B-8213-03ED-B88B9D71174B}"/>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42378534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E8F48768-9940-B3BE-2D2D-D62354AF27DB}"/>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00655E8A-5E3E-3CF4-62C2-BFC0236973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טקסט 3">
            <a:extLst>
              <a:ext uri="{FF2B5EF4-FFF2-40B4-BE49-F238E27FC236}">
                <a16:creationId xmlns:a16="http://schemas.microsoft.com/office/drawing/2014/main" id="{D2B56186-E668-08C4-DEC9-3A5A33F4A8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FC1AB3DA-0363-FE16-D3D9-129A0972D4C8}"/>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61DAC2E8-23E8-E145-E432-8E9594EBB43F}"/>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EB2F5BFB-A4E5-2DB1-9ED1-4498CBFC420C}"/>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120367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9E804481-7F98-E818-5A95-BF7F885951A0}"/>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של תמונה 2">
            <a:extLst>
              <a:ext uri="{FF2B5EF4-FFF2-40B4-BE49-F238E27FC236}">
                <a16:creationId xmlns:a16="http://schemas.microsoft.com/office/drawing/2014/main" id="{AF3805C4-30BA-19CA-0BA5-AB1AAC146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מציין מיקום טקסט 3">
            <a:extLst>
              <a:ext uri="{FF2B5EF4-FFF2-40B4-BE49-F238E27FC236}">
                <a16:creationId xmlns:a16="http://schemas.microsoft.com/office/drawing/2014/main" id="{8BE056A0-6950-589B-2693-E3337C04846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24E69927-23B6-6DFE-BEC8-02336239FBD7}"/>
              </a:ext>
            </a:extLst>
          </p:cNvPr>
          <p:cNvSpPr>
            <a:spLocks noGrp="1"/>
          </p:cNvSpPr>
          <p:nvPr>
            <p:ph type="dt" sz="half" idx="10"/>
          </p:nvPr>
        </p:nvSpPr>
        <p:spPr/>
        <p:txBody>
          <a:bodyPr/>
          <a:lstStyle/>
          <a:p>
            <a:fld id="{D249625A-4052-4BBC-98C4-32E159CEE4D7}"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84C2C230-19B5-68D1-59E7-354F3A7C2BF2}"/>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8EED607E-9060-1817-B39C-8B9243381994}"/>
              </a:ext>
            </a:extLst>
          </p:cNvPr>
          <p:cNvSpPr>
            <a:spLocks noGrp="1"/>
          </p:cNvSpPr>
          <p:nvPr>
            <p:ph type="sldNum" sz="quarter" idx="12"/>
          </p:nvPr>
        </p:nvSpPr>
        <p:spPr/>
        <p:txBody>
          <a:bodyPr/>
          <a:lstStyle/>
          <a:p>
            <a:fld id="{D63AD403-6812-4336-A35B-9A62637A3A67}" type="slidenum">
              <a:rPr lang="en-GB" smtClean="0"/>
              <a:t>‹#›</a:t>
            </a:fld>
            <a:endParaRPr lang="en-GB"/>
          </a:p>
        </p:txBody>
      </p:sp>
    </p:spTree>
    <p:extLst>
      <p:ext uri="{BB962C8B-B14F-4D97-AF65-F5344CB8AC3E}">
        <p14:creationId xmlns:p14="http://schemas.microsoft.com/office/powerpoint/2010/main" val="38257702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a:extLst>
              <a:ext uri="{FF2B5EF4-FFF2-40B4-BE49-F238E27FC236}">
                <a16:creationId xmlns:a16="http://schemas.microsoft.com/office/drawing/2014/main" id="{3154DCD6-C030-C3EF-62D5-7F335EFDCCA5}"/>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7F24D4E1-5D60-2ED0-3E32-8B0698659410}"/>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B99EDC6F-F647-378E-1072-00FB928E5EE6}"/>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D249625A-4052-4BBC-98C4-32E159CEE4D7}"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42B2A7F2-1E2E-08CD-30DD-C3930E5EB3B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GB"/>
          </a:p>
        </p:txBody>
      </p:sp>
      <p:sp>
        <p:nvSpPr>
          <p:cNvPr id="6" name="מציין מיקום של מספר שקופית 5">
            <a:extLst>
              <a:ext uri="{FF2B5EF4-FFF2-40B4-BE49-F238E27FC236}">
                <a16:creationId xmlns:a16="http://schemas.microsoft.com/office/drawing/2014/main" id="{0823DD07-CD2A-AD57-7D56-3DA6164CB66F}"/>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D63AD403-6812-4336-A35B-9A62637A3A67}" type="slidenum">
              <a:rPr lang="en-GB" smtClean="0"/>
              <a:t>‹#›</a:t>
            </a:fld>
            <a:endParaRPr lang="en-GB"/>
          </a:p>
        </p:txBody>
      </p:sp>
    </p:spTree>
    <p:extLst>
      <p:ext uri="{BB962C8B-B14F-4D97-AF65-F5344CB8AC3E}">
        <p14:creationId xmlns:p14="http://schemas.microsoft.com/office/powerpoint/2010/main" val="9355963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hyperlink" Target="https://www.youtube.com/watch?v=brE21SBO2j8&amp;t=176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www.youtube.com/watch?v=44rtPMElFGc"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sky.rogue.spac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www.youtube.com/watch?v=51S0HP6W3KY"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spotthestation.nasa.gov/tracking_map.cfm?utm_source=canva&amp;utm_medium=iframely"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www.windy.com/?32.067,34.765,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id="{EBDF1928-3530-CA06-5736-1F82B7C015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79487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4547C-DB6D-0C93-71F2-5E2104EE0337}"/>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B7427100-64FB-968A-4C02-BC0FE7B35C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400570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3F36F1-8D0B-0C3A-A268-37CA8858EDC4}"/>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B14A67FB-1937-3E9B-C3B3-31BA3F35636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6B97F9A2-07AE-CB95-9CD5-0304DDE63013}"/>
              </a:ext>
            </a:extLst>
          </p:cNvPr>
          <p:cNvSpPr txBox="1"/>
          <p:nvPr/>
        </p:nvSpPr>
        <p:spPr>
          <a:xfrm>
            <a:off x="5643033" y="5780617"/>
            <a:ext cx="804333" cy="800100"/>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428102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4AC46-2B52-72CB-4EE2-D0F42745F5A9}"/>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5D31FBF7-14BA-102A-EA62-552C6E137A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83413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E76315-2D99-7620-7C01-0BED24266F8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D09BF03E-0361-DECA-1121-B56126F6A5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61445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40ACC-A4AA-FD36-4C56-C49953743574}"/>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56BCB3C6-07A7-AD93-B67A-868865F866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66691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4AD5B-73E9-07B8-9AA6-1885CEF54E2B}"/>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A8AFC598-79E7-2BFA-EA4B-C19964FD16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6C812F98-DB2C-DD66-953B-1EF277E9E0B8}"/>
              </a:ext>
            </a:extLst>
          </p:cNvPr>
          <p:cNvSpPr txBox="1"/>
          <p:nvPr/>
        </p:nvSpPr>
        <p:spPr>
          <a:xfrm>
            <a:off x="1510463" y="318266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3785921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8E6C5-BC06-D8EB-12AC-52F92104E92B}"/>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EB6CB942-398D-10D4-847F-4E949AF838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60526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BF3601-38CF-8E88-BDC5-ECA83C722110}"/>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58497BFD-0FC3-86F8-F511-57213D6893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A9A4B884-971C-2330-0BAC-687AEDF8EC7C}"/>
              </a:ext>
            </a:extLst>
          </p:cNvPr>
          <p:cNvSpPr txBox="1"/>
          <p:nvPr/>
        </p:nvSpPr>
        <p:spPr>
          <a:xfrm>
            <a:off x="753035" y="1309376"/>
            <a:ext cx="686199" cy="695457"/>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31927734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80238-8B6F-17DB-FA78-CBEA44ECE70E}"/>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2FCD37A3-27FC-7C3B-902E-96C365BEE2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E47BF0EC-9DE0-542B-A53E-1A364E3ED532}"/>
              </a:ext>
            </a:extLst>
          </p:cNvPr>
          <p:cNvSpPr txBox="1"/>
          <p:nvPr/>
        </p:nvSpPr>
        <p:spPr>
          <a:xfrm>
            <a:off x="5651643" y="6159357"/>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430590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D90C7-1DE1-3F93-973B-62348F350584}"/>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E85DDB17-9A34-E9C3-7E8D-DD29F1E4D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EF6AF398-A367-A55C-4D73-C875A4DAACAD}"/>
              </a:ext>
            </a:extLst>
          </p:cNvPr>
          <p:cNvSpPr txBox="1"/>
          <p:nvPr/>
        </p:nvSpPr>
        <p:spPr>
          <a:xfrm>
            <a:off x="273831" y="1249861"/>
            <a:ext cx="727139" cy="842990"/>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4289446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14061-08D7-EB67-66B8-AA9E63933E5E}"/>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BCA00797-5859-AC4E-7F20-7E72FC5F3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70906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49FF51-6083-B534-444F-C32B7D0B980A}"/>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2ABB5F76-BF72-E5F8-C569-EDC53983B5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D5797348-DB11-2182-3E20-8787A278FFF9}"/>
              </a:ext>
            </a:extLst>
          </p:cNvPr>
          <p:cNvSpPr txBox="1"/>
          <p:nvPr/>
        </p:nvSpPr>
        <p:spPr>
          <a:xfrm>
            <a:off x="5079782" y="1734534"/>
            <a:ext cx="748907" cy="543770"/>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460714123"/>
      </p:ext>
    </p:extLst>
  </p:cSld>
  <p:clrMapOvr>
    <a:masterClrMapping/>
  </p:clrMapOvr>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700</Words>
  <Application>Microsoft Office PowerPoint</Application>
  <PresentationFormat>מסך רחב</PresentationFormat>
  <Paragraphs>38</Paragraphs>
  <Slides>13</Slides>
  <Notes>11</Notes>
  <HiddenSlides>0</HiddenSlides>
  <MMClips>0</MMClips>
  <ScaleCrop>false</ScaleCrop>
  <HeadingPairs>
    <vt:vector size="6" baseType="variant">
      <vt:variant>
        <vt:lpstr>גופנים בשימוש</vt:lpstr>
      </vt:variant>
      <vt:variant>
        <vt:i4>3</vt:i4>
      </vt:variant>
      <vt:variant>
        <vt:lpstr>ערכת נושא</vt:lpstr>
      </vt:variant>
      <vt:variant>
        <vt:i4>1</vt:i4>
      </vt:variant>
      <vt:variant>
        <vt:lpstr>כותרות שקופיות</vt:lpstr>
      </vt:variant>
      <vt:variant>
        <vt:i4>13</vt:i4>
      </vt:variant>
    </vt:vector>
  </HeadingPairs>
  <TitlesOfParts>
    <vt:vector size="17" baseType="lpstr">
      <vt:lpstr>Arial</vt:lpstr>
      <vt:lpstr>Calibri</vt:lpstr>
      <vt:lpstr>Calibri Light</vt:lpstr>
      <vt:lpstr>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yuval priel</dc:creator>
  <cp:lastModifiedBy>yuval priel</cp:lastModifiedBy>
  <cp:revision>1</cp:revision>
  <dcterms:created xsi:type="dcterms:W3CDTF">2024-02-04T12:40:16Z</dcterms:created>
  <dcterms:modified xsi:type="dcterms:W3CDTF">2024-02-04T12:45:27Z</dcterms:modified>
</cp:coreProperties>
</file>